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721DFD-3778-F6A2-F2DB-1971CA3B53FC}" v="19" dt="2024-03-22T17:09:58.04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283" autoAdjust="0"/>
    <p:restoredTop sz="94660"/>
  </p:normalViewPr>
  <p:slideViewPr>
    <p:cSldViewPr snapToGrid="0">
      <p:cViewPr varScale="1">
        <p:scale>
          <a:sx n="99" d="100"/>
          <a:sy n="99" d="100"/>
        </p:scale>
        <p:origin x="3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32C2F451-FBA2-403E-A080-56FBE595D408}"/>
    <pc:docChg chg="custSel modMainMaster">
      <pc:chgData name="GOMEZ, Paula" userId="c93cf399-3ed7-4230-9282-8831e3fe5ae7" providerId="ADAL" clId="{32C2F451-FBA2-403E-A080-56FBE595D408}" dt="2024-02-12T15:53:40.491" v="6"/>
      <pc:docMkLst>
        <pc:docMk/>
      </pc:docMkLst>
      <pc:sldMasterChg chg="addSp delSp modSp mod modSldLayout">
        <pc:chgData name="GOMEZ, Paula" userId="c93cf399-3ed7-4230-9282-8831e3fe5ae7" providerId="ADAL" clId="{32C2F451-FBA2-403E-A080-56FBE595D408}" dt="2024-02-12T15:53:40.491" v="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32C2F451-FBA2-403E-A080-56FBE595D408}" dt="2024-02-12T15:53:26.701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32C2F451-FBA2-403E-A080-56FBE595D408}" dt="2024-02-12T15:53:26.207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32C2F451-FBA2-403E-A080-56FBE595D408}" dt="2024-02-12T15:53:33.072" v="3" actId="1076"/>
          <ac:picMkLst>
            <pc:docMk/>
            <pc:sldMasterMk cId="0" sldId="2147483648"/>
            <ac:picMk id="13" creationId="{579626E3-BBA1-12A7-2360-8612DF844108}"/>
          </ac:picMkLst>
        </pc:picChg>
        <pc:sldLayoutChg chg="addSp delSp modSp mod">
          <pc:chgData name="GOMEZ, Paula" userId="c93cf399-3ed7-4230-9282-8831e3fe5ae7" providerId="ADAL" clId="{32C2F451-FBA2-403E-A080-56FBE595D408}" dt="2024-02-12T15:53:40.491" v="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32C2F451-FBA2-403E-A080-56FBE595D408}" dt="2024-02-12T15:53:40.491" v="6"/>
            <ac:picMkLst>
              <pc:docMk/>
              <pc:sldMasterMk cId="0" sldId="2147483648"/>
              <pc:sldLayoutMk cId="0" sldId="2147483649"/>
              <ac:picMk id="2" creationId="{A0D3BF93-B45C-3F93-1930-2C991824381C}"/>
            </ac:picMkLst>
          </pc:picChg>
          <pc:picChg chg="del">
            <ac:chgData name="GOMEZ, Paula" userId="c93cf399-3ed7-4230-9282-8831e3fe5ae7" providerId="ADAL" clId="{32C2F451-FBA2-403E-A080-56FBE595D408}" dt="2024-02-12T15:53:39.248" v="5" actId="478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del">
            <ac:chgData name="GOMEZ, Paula" userId="c93cf399-3ed7-4230-9282-8831e3fe5ae7" providerId="ADAL" clId="{32C2F451-FBA2-403E-A080-56FBE595D408}" dt="2024-02-12T15:53:38.664" v="4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A8721DFD-3778-F6A2-F2DB-1971CA3B53FC}"/>
    <pc:docChg chg="modSld">
      <pc:chgData name="EZZINE, Hind" userId="S::ezzineh@who.int::edcab00f-6318-46e5-a4a9-188b01ee222f" providerId="AD" clId="Web-{A8721DFD-3778-F6A2-F2DB-1971CA3B53FC}" dt="2024-03-22T17:09:54.580" v="12" actId="20577"/>
      <pc:docMkLst>
        <pc:docMk/>
      </pc:docMkLst>
      <pc:sldChg chg="modSp">
        <pc:chgData name="EZZINE, Hind" userId="S::ezzineh@who.int::edcab00f-6318-46e5-a4a9-188b01ee222f" providerId="AD" clId="Web-{A8721DFD-3778-F6A2-F2DB-1971CA3B53FC}" dt="2024-03-22T17:08:40.765" v="4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A8721DFD-3778-F6A2-F2DB-1971CA3B53FC}" dt="2024-03-22T17:08:40.765" v="4" actId="20577"/>
          <ac:spMkLst>
            <pc:docMk/>
            <pc:sldMk cId="0" sldId="256"/>
            <ac:spMk id="5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8:48.984" v="5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A8721DFD-3778-F6A2-F2DB-1971CA3B53FC}" dt="2024-03-22T17:08:48.984" v="5" actId="20577"/>
          <ac:spMkLst>
            <pc:docMk/>
            <pc:sldMk cId="0" sldId="257"/>
            <ac:spMk id="5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9:36.314" v="9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A8721DFD-3778-F6A2-F2DB-1971CA3B53FC}" dt="2024-03-22T17:09:36.314" v="9" actId="20577"/>
          <ac:spMkLst>
            <pc:docMk/>
            <pc:sldMk cId="0" sldId="258"/>
            <ac:spMk id="59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9:47.345" v="11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A8721DFD-3778-F6A2-F2DB-1971CA3B53FC}" dt="2024-03-22T17:09:47.345" v="11" actId="20577"/>
          <ac:spMkLst>
            <pc:docMk/>
            <pc:sldMk cId="0" sldId="259"/>
            <ac:spMk id="62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9:54.580" v="12" actId="20577"/>
        <pc:sldMkLst>
          <pc:docMk/>
          <pc:sldMk cId="0" sldId="260"/>
        </pc:sldMkLst>
        <pc:spChg chg="mod">
          <ac:chgData name="EZZINE, Hind" userId="S::ezzineh@who.int::edcab00f-6318-46e5-a4a9-188b01ee222f" providerId="AD" clId="Web-{A8721DFD-3778-F6A2-F2DB-1971CA3B53FC}" dt="2024-03-22T17:09:54.580" v="12" actId="20577"/>
          <ac:spMkLst>
            <pc:docMk/>
            <pc:sldMk cId="0" sldId="260"/>
            <ac:spMk id="6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A0D3BF93-B45C-3F93-1930-2C991824381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84698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10126994" cy="728233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4AE20F83-2812-F87A-3116-8BC4337B557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84698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23684" rtl="1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>
              <a:rPr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758962" y="2905052"/>
            <a:ext cx="6024771" cy="1342483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10908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605516"/>
            <a:ext cx="2144596" cy="637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/>
                <a:cs typeface="Sakkal Majalla"/>
              </a:rPr>
              <a:t>4C</a:t>
            </a:r>
            <a:endParaRPr lang="ar" sz="3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90847" y="1385223"/>
            <a:ext cx="9377916" cy="1428174"/>
          </a:xfrm>
          <a:prstGeom prst="rect">
            <a:avLst/>
          </a:prstGeom>
        </p:spPr>
        <p:txBody>
          <a:bodyPr rtlCol="1"/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1: تحديد مختلف المسائل (الشائعات، المشكلات المجتمعية) المجمعة من خلال عقد مقابلات مع قادة/ أفراد المجتمع: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-EG" dirty="0">
                <a:latin typeface="Sakkal Majalla"/>
                <a:cs typeface="Sakkal Majalla"/>
              </a:rPr>
              <a:t>4C التواصل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(1)</a:t>
            </a:r>
          </a:p>
        </p:txBody>
      </p:sp>
      <p:graphicFrame>
        <p:nvGraphicFramePr>
          <p:cNvPr id="55" name="Table 5"/>
          <p:cNvGraphicFramePr/>
          <p:nvPr>
            <p:extLst>
              <p:ext uri="{D42A27DB-BD31-4B8C-83A1-F6EECF244321}">
                <p14:modId xmlns:p14="http://schemas.microsoft.com/office/powerpoint/2010/main" val="249504983"/>
              </p:ext>
            </p:extLst>
          </p:nvPr>
        </p:nvGraphicFramePr>
        <p:xfrm>
          <a:off x="2284165" y="2346593"/>
          <a:ext cx="7861729" cy="3526522"/>
        </p:xfrm>
        <a:graphic>
          <a:graphicData uri="http://schemas.openxmlformats.org/drawingml/2006/table">
            <a:tbl>
              <a:tblPr rtl="1" firstRow="1" firstCol="1">
                <a:tableStyleId>{4C3C2611-4C71-4FC5-86AE-919BDF0F9419}</a:tableStyleId>
              </a:tblPr>
              <a:tblGrid>
                <a:gridCol w="3699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2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506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الشائعات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مشاكل مجتمعية متعلقة بالفاشية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 dirty="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90614" y="1417121"/>
            <a:ext cx="7864659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2: الوقوف على الممارسات المجتمعية التي قد تساعد أو لا تساعد في مكافحة انتشار الفاشية:</a:t>
            </a:r>
          </a:p>
        </p:txBody>
      </p:sp>
      <p:graphicFrame>
        <p:nvGraphicFramePr>
          <p:cNvPr id="58" name="Table 4"/>
          <p:cNvGraphicFramePr/>
          <p:nvPr>
            <p:extLst>
              <p:ext uri="{D42A27DB-BD31-4B8C-83A1-F6EECF244321}">
                <p14:modId xmlns:p14="http://schemas.microsoft.com/office/powerpoint/2010/main" val="1914597055"/>
              </p:ext>
            </p:extLst>
          </p:nvPr>
        </p:nvGraphicFramePr>
        <p:xfrm>
          <a:off x="2281236" y="2300066"/>
          <a:ext cx="7864656" cy="3635811"/>
        </p:xfrm>
        <a:graphic>
          <a:graphicData uri="http://schemas.openxmlformats.org/drawingml/2006/table">
            <a:tbl>
              <a:tblPr rtl="1" firstRow="1" firstCol="1">
                <a:tableStyleId>{4C3C2611-4C71-4FC5-86AE-919BDF0F9419}</a:tableStyleId>
              </a:tblPr>
              <a:tblGrid>
                <a:gridCol w="3946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7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5393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dirty="0" err="1"/>
                        <a:t>الممارسات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المجتمعية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التي</a:t>
                      </a:r>
                      <a:r>
                        <a:rPr dirty="0"/>
                        <a:t> </a:t>
                      </a:r>
                      <a:r>
                        <a:rPr lang="ar-EG" dirty="0"/>
                        <a:t>يمكن أن</a:t>
                      </a:r>
                      <a:r>
                        <a:rPr lang="en-US" dirty="0"/>
                        <a:t> </a:t>
                      </a:r>
                      <a:r>
                        <a:rPr lang="ar" u="sng" dirty="0"/>
                        <a:t>تساعد في مكافحة انتشار الفاشية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dirty="0" err="1"/>
                        <a:t>الممارسات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المجتمعية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التي</a:t>
                      </a:r>
                      <a:r>
                        <a:rPr dirty="0"/>
                        <a:t> </a:t>
                      </a:r>
                      <a:r>
                        <a:rPr lang="ar" u="sng" dirty="0"/>
                        <a:t>يمكن أن تساهم في انتشار الفاشية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 dirty="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" name="C4 Communication and community engagement (2)"/>
          <p:cNvSpPr txBox="1">
            <a:spLocks noGrp="1"/>
          </p:cNvSpPr>
          <p:nvPr>
            <p:ph type="title"/>
          </p:nvPr>
        </p:nvSpPr>
        <p:spPr>
          <a:xfrm>
            <a:off x="148856" y="-81974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>
                <a:latin typeface="Sakkal Majalla"/>
                <a:cs typeface="Sakkal Majalla"/>
              </a:rPr>
              <a:t>C4 </a:t>
            </a:r>
            <a:r>
              <a:rPr dirty="0" err="1">
                <a:latin typeface="Sakkal Majalla"/>
                <a:cs typeface="Sakkal Majalla"/>
              </a:rPr>
              <a:t>التواصل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Table 5"/>
          <p:cNvGraphicFramePr/>
          <p:nvPr>
            <p:extLst>
              <p:ext uri="{D42A27DB-BD31-4B8C-83A1-F6EECF244321}">
                <p14:modId xmlns:p14="http://schemas.microsoft.com/office/powerpoint/2010/main" val="777871332"/>
              </p:ext>
            </p:extLst>
          </p:nvPr>
        </p:nvGraphicFramePr>
        <p:xfrm>
          <a:off x="2134241" y="2385107"/>
          <a:ext cx="8086084" cy="3580338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2815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278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2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مختلف المسائل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 dirty="0"/>
                        <a:t>أدوات بدء النقاش المجتمعي (انظر أعلاه)</a:t>
                      </a:r>
                    </a:p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/>
                        <a:t>(</a:t>
                      </a:r>
                      <a:r>
                        <a:rPr lang="ar-EG" dirty="0"/>
                        <a:t>يمكن أن تكون هناك أكثر من أداة للنشاط الواحد)</a:t>
                      </a: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2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>
                <a:latin typeface="Sakkal Majalla"/>
                <a:cs typeface="Sakkal Majalla"/>
              </a:rPr>
              <a:t>C4  </a:t>
            </a:r>
            <a:r>
              <a:rPr dirty="0" err="1">
                <a:latin typeface="Sakkal Majalla"/>
                <a:cs typeface="Sakkal Majalla"/>
              </a:rPr>
              <a:t>التواصل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(3)</a:t>
            </a:r>
          </a:p>
        </p:txBody>
      </p:sp>
      <p:sp>
        <p:nvSpPr>
          <p:cNvPr id="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80916"/>
            <a:ext cx="8222168" cy="4654072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sz="2400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3: تحديد الأدوات الملائمة لتشجيع المشاركة المجتمعية (1)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06488"/>
            <a:ext cx="8222168" cy="4654072"/>
          </a:xfrm>
          <a:prstGeom prst="rect">
            <a:avLst/>
          </a:prstGeom>
        </p:spPr>
        <p:txBody>
          <a:bodyPr rtlCol="1"/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3: تحديد الأدوات الملائمة لتشجيع المشاركة المجتمعية (2)</a:t>
            </a:r>
          </a:p>
        </p:txBody>
      </p:sp>
      <p:graphicFrame>
        <p:nvGraphicFramePr>
          <p:cNvPr id="66" name="Table 5"/>
          <p:cNvGraphicFramePr/>
          <p:nvPr>
            <p:extLst>
              <p:ext uri="{D42A27DB-BD31-4B8C-83A1-F6EECF244321}">
                <p14:modId xmlns:p14="http://schemas.microsoft.com/office/powerpoint/2010/main" val="3772279220"/>
              </p:ext>
            </p:extLst>
          </p:nvPr>
        </p:nvGraphicFramePr>
        <p:xfrm>
          <a:off x="2134241" y="2385107"/>
          <a:ext cx="8086084" cy="3580338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2815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278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2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مختلف المسائل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Calibri"/>
                          <a:ea typeface="Calibri"/>
                          <a:cs typeface="Calibri"/>
                          <a:sym typeface="Source Sans Pro Regular"/>
                        </a:rPr>
                        <a:t>أدوات بدء النقاش المجتمعي (انظر أعلاه)</a:t>
                      </a:r>
                    </a:p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 sz="1200" b="0" i="0" u="none" strike="noStrike" cap="none" spc="0" baseline="0">
                          <a:solidFill>
                            <a:srgbClr val="FFFFFF"/>
                          </a:solidFill>
                          <a:uFillTx/>
                          <a:latin typeface="Calibri"/>
                          <a:ea typeface="Calibri"/>
                          <a:cs typeface="Calibri"/>
                          <a:sym typeface="Source Sans Pro Regular"/>
                        </a:rPr>
                        <a:t>(</a:t>
                      </a:r>
                      <a:r>
                        <a:rPr lang="ar-EG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Calibri"/>
                          <a:ea typeface="Calibri"/>
                          <a:cs typeface="Calibri"/>
                          <a:sym typeface="Source Sans Pro Regular"/>
                        </a:rPr>
                        <a:t>يمكن أن تكون هناك أكثر من أداة للنشاط الواحد)</a:t>
                      </a: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148856" y="-81974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>
                <a:latin typeface="Sakkal Majalla"/>
                <a:cs typeface="Sakkal Majalla"/>
              </a:rPr>
              <a:t>C4  </a:t>
            </a:r>
            <a:r>
              <a:rPr dirty="0" err="1">
                <a:latin typeface="Sakkal Majalla"/>
                <a:cs typeface="Sakkal Majalla"/>
              </a:rPr>
              <a:t>التواصل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(4)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89E323-A53F-426A-87D7-D974EC3BB3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7BC390-B969-4C12-8105-17A7F1FD4820}">
  <ds:schemaRefs>
    <ds:schemaRef ds:uri="http://purl.org/dc/elements/1.1/"/>
    <ds:schemaRef ds:uri="450f158c-397a-4a9d-b005-a44c92e0fccb"/>
    <ds:schemaRef ds:uri="http://schemas.openxmlformats.org/package/2006/metadata/core-properties"/>
    <ds:schemaRef ds:uri="e2a64997-203d-4655-a595-383c2eb1e865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470D40-9732-4E06-BDAC-12DDF4BFD3E1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228</Words>
  <Application>Microsoft Office PowerPoint</Application>
  <PresentationFormat>Grand écran</PresentationFormat>
  <Paragraphs>71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RRT_Theme_v3</vt:lpstr>
      <vt:lpstr> اسم الفريق</vt:lpstr>
      <vt:lpstr>4C التواصل والمشاركة المجتمعية (1)</vt:lpstr>
      <vt:lpstr>C4 التواصل والمشاركة المجتمعية (2)</vt:lpstr>
      <vt:lpstr>C4  التواصل والمشاركة المجتمعية (3)</vt:lpstr>
      <vt:lpstr>C4  التواصل والمشاركة المجتمعية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34</cp:revision>
  <dcterms:modified xsi:type="dcterms:W3CDTF">2024-03-22T17:10:01Z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3329700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